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87" r:id="rId4"/>
    <p:sldId id="288" r:id="rId5"/>
    <p:sldId id="290" r:id="rId6"/>
    <p:sldId id="291" r:id="rId7"/>
    <p:sldId id="296" r:id="rId8"/>
    <p:sldId id="292" r:id="rId9"/>
    <p:sldId id="293" r:id="rId10"/>
    <p:sldId id="297" r:id="rId11"/>
    <p:sldId id="294" r:id="rId12"/>
    <p:sldId id="298" r:id="rId13"/>
    <p:sldId id="295" r:id="rId14"/>
    <p:sldId id="289" r:id="rId15"/>
    <p:sldId id="299" r:id="rId16"/>
    <p:sldId id="303" r:id="rId17"/>
    <p:sldId id="301" r:id="rId18"/>
    <p:sldId id="302" r:id="rId19"/>
    <p:sldId id="304" r:id="rId20"/>
    <p:sldId id="300" r:id="rId21"/>
    <p:sldId id="305" r:id="rId22"/>
    <p:sldId id="259" r:id="rId2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GyeonggiBatang" panose="02020503020101020101" pitchFamily="18" charset="-127"/>
      <p:regular r:id="rId28"/>
      <p:bold r:id="rId29"/>
    </p:embeddedFont>
    <p:embeddedFont>
      <p:font typeface="GyeonggiTitle Medium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8095"/>
  </p:normalViewPr>
  <p:slideViewPr>
    <p:cSldViewPr>
      <p:cViewPr varScale="1">
        <p:scale>
          <a:sx n="112" d="100"/>
          <a:sy n="112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파라미터를</a:t>
            </a:r>
            <a:r>
              <a:rPr lang="ko-KR" altLang="en-US" dirty="0"/>
              <a:t> 디폴트 값으로 설정하여 알고리즘을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-&gt;</a:t>
            </a:r>
            <a:r>
              <a:rPr lang="ko-KR" altLang="en-US" dirty="0"/>
              <a:t> 키워드 뽑은 것</a:t>
            </a:r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-&gt;</a:t>
            </a:r>
            <a:r>
              <a:rPr lang="ko-KR" altLang="en-US" dirty="0"/>
              <a:t> 뽑은 키워드를 바탕으로 텍스트 랭크를 계산한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1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텍스트랭크를 적용하는 것만으로는 성능이 좋지 않았음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회의 결과 성능을 높이기 위한 고려사항을 몇 가지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뽑아냄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TextRank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두 단어 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정의하기 위해서는 두 단어의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co-occurrence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Co-occurrence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문장 내에서 두 단어의 간격이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횟수입니다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~ 8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이용하기를 추천하였습니다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3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EDA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과정에서 글의 앞문장일수록 </a:t>
            </a:r>
            <a:r>
              <a:rPr kumimoji="1" lang="en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 summary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포함될 확률이 높다는 것을 알게 됨 </a:t>
            </a: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-&gt;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bias</a:t>
            </a:r>
            <a:r>
              <a:rPr kumimoji="1" lang="ko-KR" altLang="en-US" sz="1200" b="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설정해주자</a:t>
            </a:r>
            <a:r>
              <a:rPr kumimoji="1" lang="en-US" altLang="ko-KR" sz="12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네 번째 문장이 다른 문장들보다 각각 </a:t>
            </a:r>
            <a:r>
              <a:rPr lang="en-US" altLang="ko-KR" dirty="0"/>
              <a:t>7</a:t>
            </a:r>
            <a:r>
              <a:rPr lang="ko-KR" altLang="en-US" dirty="0"/>
              <a:t>배</a:t>
            </a:r>
            <a:r>
              <a:rPr lang="en-US" altLang="ko-KR" dirty="0"/>
              <a:t>, 5</a:t>
            </a:r>
            <a:r>
              <a:rPr lang="ko-KR" altLang="en-US" dirty="0"/>
              <a:t>배</a:t>
            </a:r>
            <a:r>
              <a:rPr lang="en-US" altLang="ko-KR" dirty="0"/>
              <a:t>, 4</a:t>
            </a:r>
            <a:r>
              <a:rPr lang="ko-KR" altLang="en-US" dirty="0"/>
              <a:t>배</a:t>
            </a:r>
            <a:r>
              <a:rPr lang="en-US" altLang="ko-KR" dirty="0"/>
              <a:t>, 3</a:t>
            </a:r>
            <a:r>
              <a:rPr lang="ko-KR" altLang="en-US" dirty="0"/>
              <a:t>배 더 중요하다고 가정</a:t>
            </a:r>
            <a:r>
              <a:rPr lang="en-US" altLang="ko-KR" dirty="0"/>
              <a:t>(7</a:t>
            </a:r>
            <a:r>
              <a:rPr lang="ko-KR" altLang="en-US" dirty="0"/>
              <a:t>번 슬라이드 히스토그램의 </a:t>
            </a:r>
            <a:r>
              <a:rPr lang="en-US" altLang="ko-KR" dirty="0"/>
              <a:t>count</a:t>
            </a:r>
            <a:r>
              <a:rPr lang="ko-KR" altLang="en-US" dirty="0"/>
              <a:t>수와 비례하게 설정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88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 향상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등으로 상승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등수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X)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6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주어진 시퀀스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번에 입력 받아 처리함으로써 특정 단어를 이해하기 위해 문장 내 다른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단어들과의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맥락을 고려하는 모델이다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특성 덕분에 문장의 마지막만 예측할 수 있는 다른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언어모델과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문장의 중간에 위치한 단어도 예측할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58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 Language Model(MLM)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MLM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무작위하게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몇개의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 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넣어서 주변 단어의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보고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단어를 예측하는 모델이다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Sentence Prediction (NSP)</a:t>
            </a:r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다음에 오는 문장이 올바른 문장인지 맞추는 문제입니다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통해 두 문장 사이의 관계를 학습하게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이어 붙이는데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있는 문장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IsNext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없는 문장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NotNext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QA(Question Answering)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NLI(Natural Language Inference) 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 향상에 영향을 끼친다고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2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5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22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반복 학습한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0.65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얻을 수 있었다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0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04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29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주제의 한국어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원문으로부터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추출요약문을 도출해낼 수 있도록 모델을 개발하는 것이 목표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article_original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칼럼에서 문장 세 개를 추출하여 추출한 문장의 인덱스를 제출해야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칼럼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9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얘는 그냥 인덱스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뒤에 나오는게 인덱스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전체문장개수 값의 분포입니다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0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1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큰 의미는 없는 것 같아서 나중에 시간 모자라면 빼도 될 것 같아요</a:t>
            </a: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en-US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5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** 첫번째 수식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pagerank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계산식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수식에서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PR(u)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타겟 노드의 중요성을 의미하며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링크된 노드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en-US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각 마디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링크 개수를 의미한다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또한 페이지에 임의로 유입되는 경우를 고려하여 임의의 값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값을 보정한다</a:t>
                </a:r>
                <a:r>
                  <a:rPr lang="ko-KR" altLang="ko-KR" dirty="0">
                    <a:effectLst/>
                  </a:rPr>
                  <a:t> </a:t>
                </a: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effectLst/>
                  </a:rPr>
                  <a:t>**두번째 수식</a:t>
                </a:r>
                <a:r>
                  <a:rPr lang="en-US" altLang="ko-KR" dirty="0">
                    <a:effectLst/>
                  </a:rPr>
                  <a:t>:</a:t>
                </a:r>
                <a:r>
                  <a:rPr lang="ko-KR" altLang="en-US" dirty="0">
                    <a:effectLst/>
                  </a:rPr>
                  <a:t> 문장 간 유사도 계산식</a:t>
                </a:r>
                <a:endParaRPr lang="en-US" altLang="ko-KR" dirty="0">
                  <a:effectLst/>
                </a:endParaRP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분모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S1, S2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문장의 길이를 의미하는데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문장의 길이가 짧을 경우 단어가 조금만 겹쳐도 문장의 </a:t>
                </a:r>
                <a:r>
                  <a:rPr lang="ko-KR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유사도가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확 높아지는 경향이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이를 방지하기 위해 분모에 로그를 취함으로써 길이가 긴 문장이 유사도 측면에서 유리할 수 있도록 조정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따라서 길이가 짧은 문장에 민감하게 반응하는 코사인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대신하여 사용하기 좋다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 문장이 여러 문장과 높은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지니기 위해서는 주어진 문서 집합에서 자주 등장한 단어들을 여러 개 포함해야한다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altLang="ko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문서 집합에서 반복적으로 사용되는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의미있는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단어들을 여러 개 지닌 문장은 핵심 문장일 가능성이 높습니다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** 첫번째 수식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pagerank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계산식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수식에서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PR(u)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타겟 노드의 중요성을 의미하며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링크된 노드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𝑁</a:t>
                </a:r>
                <a:r>
                  <a:rPr lang="ko-KR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_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𝑣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각 마디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링크 개수를 의미한다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또한 페이지에 임의로 유입되는 경우를 고려하여 임의의 값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값을 보정한다</a:t>
                </a:r>
                <a:r>
                  <a:rPr lang="ko-KR" altLang="ko-KR" dirty="0">
                    <a:effectLst/>
                  </a:rPr>
                  <a:t> </a:t>
                </a: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effectLst/>
                  </a:rPr>
                  <a:t>**두번째 수식</a:t>
                </a:r>
                <a:r>
                  <a:rPr lang="en-US" altLang="ko-KR" dirty="0">
                    <a:effectLst/>
                  </a:rPr>
                  <a:t>:</a:t>
                </a:r>
                <a:r>
                  <a:rPr lang="ko-KR" altLang="en-US" dirty="0">
                    <a:effectLst/>
                  </a:rPr>
                  <a:t> 문장 간 유사도 계산식</a:t>
                </a:r>
                <a:endParaRPr lang="en-US" altLang="ko-KR" dirty="0">
                  <a:effectLst/>
                </a:endParaRP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분모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S1, S2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문장의 길이를 의미하는데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문장의 길이가 짧을 경우 단어가 조금만 겹쳐도 문장의 </a:t>
                </a:r>
                <a:r>
                  <a:rPr lang="ko-KR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유사도가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확 높아지는 경향이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이를 방지하기 위해 분모에 로그를 취함으로써 길이가 긴 문장이 유사도 측면에서 유리할 수 있도록 조정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따라서 길이가 짧은 문장에 민감하게 반응하는 코사인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대신하여 사용하기 좋다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 문장이 여러 문장과 높은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지니기 위해서는 주어진 문서 집합에서 자주 등장한 단어들을 여러 개 포함해야한다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altLang="ko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문서 집합에서 반복적으로 사용되는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의미있는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단어들을 여러 개 지닌 문장은 핵심 문장일 가능성이 높습니다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2021. 1. 24.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wiyong.tistory.com/39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no-park7.github.io/nlp/2018/12/12/bert-%EB%85%BC%EB%AC%B8%EC%A0%95%EB%A6%AC/?fbclid=IwAR3S-8iLWEVG6FGUVxoYdwQyA-zG0GpOUzVEsFBd0ARFg4eFXqCyGLznu7w" TargetMode="External"/><Relationship Id="rId5" Type="http://schemas.openxmlformats.org/officeDocument/2006/relationships/hyperlink" Target="https://www.youtube.com/watch?v=vo3cyr_8eDQ" TargetMode="External"/><Relationship Id="rId4" Type="http://schemas.openxmlformats.org/officeDocument/2006/relationships/hyperlink" Target="https://github.com/lovit/textrank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401068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와 </a:t>
            </a:r>
            <a:r>
              <a:rPr lang="en" altLang="ko-KR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sz="4000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한국어 기사문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추출요약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모델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5800" y="4077072"/>
            <a:ext cx="3672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CUAI ML</a:t>
            </a:r>
            <a:r>
              <a:rPr lang="ko-KR" altLang="en-US" sz="1600" b="1" dirty="0">
                <a:solidFill>
                  <a:schemeClr val="bg1"/>
                </a:solidFill>
              </a:rPr>
              <a:t>트랙 </a:t>
            </a:r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김선종 </a:t>
            </a:r>
            <a:r>
              <a:rPr lang="ko-KR" altLang="en-US" sz="1400" b="1" dirty="0" err="1">
                <a:solidFill>
                  <a:schemeClr val="bg1"/>
                </a:solidFill>
              </a:rPr>
              <a:t>박하람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이남규</a:t>
            </a:r>
            <a:r>
              <a:rPr lang="ko-KR" altLang="en-US" sz="1400" b="1" dirty="0">
                <a:solidFill>
                  <a:schemeClr val="bg1"/>
                </a:solidFill>
              </a:rPr>
              <a:t> 정영주 </a:t>
            </a:r>
            <a:r>
              <a:rPr lang="ko-KR" altLang="en-US" sz="1400" b="1" dirty="0" err="1">
                <a:solidFill>
                  <a:schemeClr val="bg1"/>
                </a:solidFill>
              </a:rPr>
              <a:t>정현희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7" y="191683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2020-2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CUAI CONFERENCE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09E1F-C162-0341-BED0-B838E857BB2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알고리즘 적용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3549545-AAD6-0A4E-B605-228DDDD8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30" y="2052554"/>
            <a:ext cx="6370031" cy="34295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DC5B2D-1E38-1E48-A652-F746775BC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3" y="1990891"/>
            <a:ext cx="1288763" cy="3757687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C2082EE2-75C8-1640-BE90-1DF1D8714605}"/>
              </a:ext>
            </a:extLst>
          </p:cNvPr>
          <p:cNvSpPr/>
          <p:nvPr/>
        </p:nvSpPr>
        <p:spPr>
          <a:xfrm>
            <a:off x="1763688" y="3609020"/>
            <a:ext cx="442154" cy="26071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06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B48A-B8FF-7B48-B493-015E8F3D780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고려사항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7BDD-70B2-6740-8E11-FE3859B476E0}"/>
              </a:ext>
            </a:extLst>
          </p:cNvPr>
          <p:cNvSpPr txBox="1"/>
          <p:nvPr/>
        </p:nvSpPr>
        <p:spPr>
          <a:xfrm>
            <a:off x="539552" y="1887566"/>
            <a:ext cx="799288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① </a:t>
            </a:r>
            <a:r>
              <a:rPr kumimoji="1" lang="ko-KR" altLang="en-US" sz="16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토크나이저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변경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어차피 많이 등장한 단어라면 해당 단어를 구성하는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부분어절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역시 자주 등장하기 때문에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어떤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토크나이저를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사용하든 문장 간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유사도는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비슷하게 측정된다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238CE4-53F5-7246-BE46-B82772B80201}"/>
              </a:ext>
            </a:extLst>
          </p:cNvPr>
          <p:cNvSpPr/>
          <p:nvPr/>
        </p:nvSpPr>
        <p:spPr>
          <a:xfrm>
            <a:off x="6156176" y="3714542"/>
            <a:ext cx="1296144" cy="17401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6473BE-1D45-C34D-96BF-B4DB3E57528F}"/>
              </a:ext>
            </a:extLst>
          </p:cNvPr>
          <p:cNvSpPr/>
          <p:nvPr/>
        </p:nvSpPr>
        <p:spPr>
          <a:xfrm>
            <a:off x="971600" y="4011476"/>
            <a:ext cx="1296144" cy="17401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490FF8-E95E-4440-B251-ACB24B86C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6"/>
          <a:stretch/>
        </p:blipFill>
        <p:spPr>
          <a:xfrm>
            <a:off x="4067944" y="5006110"/>
            <a:ext cx="4165600" cy="109902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FD475BF-6972-AE49-B293-CD023395A1A9}"/>
              </a:ext>
            </a:extLst>
          </p:cNvPr>
          <p:cNvCxnSpPr/>
          <p:nvPr/>
        </p:nvCxnSpPr>
        <p:spPr>
          <a:xfrm>
            <a:off x="4445986" y="5661248"/>
            <a:ext cx="12601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501A62-D61D-9142-B2F0-77E0364F4F5F}"/>
              </a:ext>
            </a:extLst>
          </p:cNvPr>
          <p:cNvSpPr txBox="1"/>
          <p:nvPr/>
        </p:nvSpPr>
        <p:spPr>
          <a:xfrm>
            <a:off x="539552" y="3140968"/>
            <a:ext cx="770485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②</a:t>
            </a:r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window 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크기 설정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 두 단어 간의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유사도를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정의하기 위해서 두 단어의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문장 내에서 두 단어의 간격이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 횟수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보다 클 경우에는 해당 간격만큼만 떨어진 단어들 간에만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occurrence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인정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값을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-1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로 설정해 단어들이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서로 얼마나 떨어져 있든지 상관없이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21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B48A-B8FF-7B48-B493-015E8F3D780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고려사항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7BDD-70B2-6740-8E11-FE3859B476E0}"/>
              </a:ext>
            </a:extLst>
          </p:cNvPr>
          <p:cNvSpPr txBox="1"/>
          <p:nvPr/>
        </p:nvSpPr>
        <p:spPr>
          <a:xfrm>
            <a:off x="539552" y="1887566"/>
            <a:ext cx="79928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③</a:t>
            </a:r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bias 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설정</a:t>
            </a: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202081-E106-1449-8E42-1E9B7F01A5AC}"/>
              </a:ext>
            </a:extLst>
          </p:cNvPr>
          <p:cNvGrpSpPr/>
          <p:nvPr/>
        </p:nvGrpSpPr>
        <p:grpSpPr>
          <a:xfrm>
            <a:off x="647898" y="2415459"/>
            <a:ext cx="5376375" cy="3078408"/>
            <a:chOff x="611560" y="2415459"/>
            <a:chExt cx="5376375" cy="307840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131532-65F9-DD46-AD62-FD626057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415459"/>
              <a:ext cx="5376375" cy="307840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4CD088-977B-3243-9079-F3F13DB3CFD1}"/>
                </a:ext>
              </a:extLst>
            </p:cNvPr>
            <p:cNvSpPr/>
            <p:nvPr/>
          </p:nvSpPr>
          <p:spPr>
            <a:xfrm>
              <a:off x="868390" y="3140968"/>
              <a:ext cx="2551482" cy="11353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DFD1D7-76E3-E348-B987-67EE3A19FBA1}"/>
              </a:ext>
            </a:extLst>
          </p:cNvPr>
          <p:cNvSpPr txBox="1"/>
          <p:nvPr/>
        </p:nvSpPr>
        <p:spPr>
          <a:xfrm>
            <a:off x="3909470" y="3213706"/>
            <a:ext cx="4911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첫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두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세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네 번째 문장이 다른 문장들보다 각각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7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5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4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3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 더 중요하다고 가정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69F497-28F2-7647-B6AB-DBD4FE576FB3}"/>
              </a:ext>
            </a:extLst>
          </p:cNvPr>
          <p:cNvCxnSpPr/>
          <p:nvPr/>
        </p:nvCxnSpPr>
        <p:spPr>
          <a:xfrm>
            <a:off x="3456210" y="3356992"/>
            <a:ext cx="4532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9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D766F-0ECC-9144-8CD3-4261766D1E4B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(4)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성능 확인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AA46EC-62CB-C74D-8383-0CCC75634098}"/>
              </a:ext>
            </a:extLst>
          </p:cNvPr>
          <p:cNvGrpSpPr/>
          <p:nvPr/>
        </p:nvGrpSpPr>
        <p:grpSpPr>
          <a:xfrm>
            <a:off x="1259632" y="1903322"/>
            <a:ext cx="6552728" cy="1308946"/>
            <a:chOff x="719572" y="1763152"/>
            <a:chExt cx="6552728" cy="1308946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EFAD2435-019F-8A43-B623-DF309E09A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51" r="11214"/>
            <a:stretch/>
          </p:blipFill>
          <p:spPr>
            <a:xfrm>
              <a:off x="719572" y="1763152"/>
              <a:ext cx="6552728" cy="130894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E8DAD2-0B89-0F44-B8B8-127B27BC2B85}"/>
                </a:ext>
              </a:extLst>
            </p:cNvPr>
            <p:cNvSpPr/>
            <p:nvPr/>
          </p:nvSpPr>
          <p:spPr>
            <a:xfrm>
              <a:off x="5220072" y="1763152"/>
              <a:ext cx="2052228" cy="1233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248AE5-29E9-6640-9BEB-033FCEB85640}"/>
              </a:ext>
            </a:extLst>
          </p:cNvPr>
          <p:cNvGrpSpPr/>
          <p:nvPr/>
        </p:nvGrpSpPr>
        <p:grpSpPr>
          <a:xfrm>
            <a:off x="1295636" y="4174830"/>
            <a:ext cx="6552728" cy="1319787"/>
            <a:chOff x="722022" y="3234596"/>
            <a:chExt cx="6552728" cy="1319787"/>
          </a:xfrm>
        </p:grpSpPr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D2454A79-D800-6746-8656-E4CA532C9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13"/>
            <a:stretch/>
          </p:blipFill>
          <p:spPr>
            <a:xfrm>
              <a:off x="722022" y="3234596"/>
              <a:ext cx="6552728" cy="131978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605010-9289-7F41-B282-2D3C6DC56F1C}"/>
                </a:ext>
              </a:extLst>
            </p:cNvPr>
            <p:cNvSpPr/>
            <p:nvPr/>
          </p:nvSpPr>
          <p:spPr>
            <a:xfrm>
              <a:off x="5220072" y="3275320"/>
              <a:ext cx="2052228" cy="1233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BFFCF847-FC9E-3E4E-8EDA-392397D77D27}"/>
              </a:ext>
            </a:extLst>
          </p:cNvPr>
          <p:cNvSpPr/>
          <p:nvPr/>
        </p:nvSpPr>
        <p:spPr>
          <a:xfrm>
            <a:off x="6660232" y="3356992"/>
            <a:ext cx="288032" cy="57606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5956C7-2C9B-AE44-9275-7C977D1D181A}"/>
              </a:ext>
            </a:extLst>
          </p:cNvPr>
          <p:cNvSpPr/>
          <p:nvPr/>
        </p:nvSpPr>
        <p:spPr>
          <a:xfrm>
            <a:off x="5652120" y="1421295"/>
            <a:ext cx="769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Rouge-1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(Recall)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D848BE-126E-D74C-A614-D06698557A73}"/>
              </a:ext>
            </a:extLst>
          </p:cNvPr>
          <p:cNvSpPr/>
          <p:nvPr/>
        </p:nvSpPr>
        <p:spPr>
          <a:xfrm>
            <a:off x="6391065" y="1412776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Rouge-2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(Precision)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933BC-55E2-9045-8B67-65C042C23370}"/>
              </a:ext>
            </a:extLst>
          </p:cNvPr>
          <p:cNvSpPr/>
          <p:nvPr/>
        </p:nvSpPr>
        <p:spPr>
          <a:xfrm>
            <a:off x="7181003" y="1412776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Rouge-L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(F-1)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53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EDA2B-A394-0C4D-80CF-163C761950A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6EE7-48C4-CF41-B50C-EE29075ECC2E}"/>
              </a:ext>
            </a:extLst>
          </p:cNvPr>
          <p:cNvSpPr txBox="1"/>
          <p:nvPr/>
        </p:nvSpPr>
        <p:spPr>
          <a:xfrm>
            <a:off x="683568" y="1990093"/>
            <a:ext cx="6984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시스템 서체 일반체"/>
              <a:buChar char="-"/>
            </a:pP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 문맥을 고려하지 않고 단어 단위로 워드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임베딩이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이루어짐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 typeface="시스템 서체 일반체"/>
              <a:buChar char="-"/>
            </a:pPr>
            <a:endParaRPr kumimoji="1" lang="en-US" altLang="ko-KR" sz="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 typeface="시스템 서체 일반체"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초기 언어모델들의 경우 단방향으로만 문장을 학습하기 때문에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문장이 길어질수록 앞에 있는 단어의 영향력이 줄어들고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뒤쪽에 있는 단어가 앞쪽에 있는 단어에 영향을 미치지 못하는 문제가 발생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21BD0-0C54-E44C-ACA0-55EE819A15BC}"/>
              </a:ext>
            </a:extLst>
          </p:cNvPr>
          <p:cNvSpPr txBox="1"/>
          <p:nvPr/>
        </p:nvSpPr>
        <p:spPr>
          <a:xfrm>
            <a:off x="611560" y="3932183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구조를 통해 위의 문제점 해결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</a:t>
            </a:r>
          </a:p>
          <a:p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주어진 시퀀스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단어들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한 번에 입력 받아 처리함으로써 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특정 단어를 이해하기 위해 문장 내 다른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단어들과의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맥락을 고려하는 모델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7D389A41-2AF8-D64A-9022-FD32DCA0E1ED}"/>
              </a:ext>
            </a:extLst>
          </p:cNvPr>
          <p:cNvSpPr/>
          <p:nvPr/>
        </p:nvSpPr>
        <p:spPr>
          <a:xfrm>
            <a:off x="4355976" y="3314601"/>
            <a:ext cx="180020" cy="432048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24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A7A414-1823-0A45-9AA3-B62D2494671A}"/>
              </a:ext>
            </a:extLst>
          </p:cNvPr>
          <p:cNvSpPr/>
          <p:nvPr/>
        </p:nvSpPr>
        <p:spPr>
          <a:xfrm>
            <a:off x="692696" y="2556480"/>
            <a:ext cx="8055768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① </a:t>
            </a:r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Masked Language Model</a:t>
            </a:r>
          </a:p>
          <a:p>
            <a:endParaRPr kumimoji="1" lang="en-US" altLang="ko-KR" sz="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무작위하게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몇개의 토큰을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시킨 후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 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구조에 넣어서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주변 단어의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context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만을 보고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된 단어를 예측하는 모델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에서는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input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전체와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토큰을 한번에 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 encoder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넣고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원래 토큰을 예측하므로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완전한 양방향이 설계된 것으로 볼 수 있음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②</a:t>
            </a:r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N</a:t>
            </a:r>
            <a:r>
              <a:rPr kumimoji="1" lang="en" altLang="ko-KR" sz="15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ext</a:t>
            </a:r>
            <a:r>
              <a:rPr kumimoji="1" lang="en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sentence prediction </a:t>
            </a:r>
          </a:p>
          <a:p>
            <a:endParaRPr kumimoji="1" lang="en" altLang="ko-KR" sz="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개의 문장을 같이 넣고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 문장이 이어지는 문장인지 아닌지를 맞추면서 학습을 진행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 문장 사이의 관계 학습 가능 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=&gt;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이미 학습된 </a:t>
            </a:r>
            <a:r>
              <a:rPr kumimoji="1" lang="en" altLang="ko-KR" sz="16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KoBERT</a:t>
            </a:r>
            <a:r>
              <a:rPr kumimoji="1" lang="en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모델</a:t>
            </a:r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사용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7823D-F66F-CC49-91C1-130786A2DEC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665212-FE5B-C54C-92D5-FB2AB91B6297}"/>
              </a:ext>
            </a:extLst>
          </p:cNvPr>
          <p:cNvSpPr/>
          <p:nvPr/>
        </p:nvSpPr>
        <p:spPr>
          <a:xfrm>
            <a:off x="677226" y="2116352"/>
            <a:ext cx="4974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Pre-train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방법론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C9E59F-5267-3743-B343-12F3E33ED592}"/>
              </a:ext>
            </a:extLst>
          </p:cNvPr>
          <p:cNvSpPr/>
          <p:nvPr/>
        </p:nvSpPr>
        <p:spPr>
          <a:xfrm>
            <a:off x="692696" y="5835847"/>
            <a:ext cx="77692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추출될 토큰과 추출되지 않을 토큰에 대해 </a:t>
            </a:r>
            <a:r>
              <a:rPr lang="en-US" altLang="ko-KR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과 </a:t>
            </a:r>
            <a:r>
              <a:rPr lang="en-US" altLang="ko-KR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0</a:t>
            </a:r>
            <a:r>
              <a:rPr lang="ko-KR" altLang="en-US" sz="1500" b="1" dirty="0" err="1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으로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lang="ko-KR" altLang="en-US" sz="1500" b="1" dirty="0" err="1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라벨링하여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6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39B20-C623-774C-A900-3E538237D6B4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A5D8B5-8B93-2147-A11F-CCBA83E73A78}"/>
              </a:ext>
            </a:extLst>
          </p:cNvPr>
          <p:cNvSpPr/>
          <p:nvPr/>
        </p:nvSpPr>
        <p:spPr>
          <a:xfrm>
            <a:off x="1264196" y="2109646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모델을 통해 도출된 벡터가 중요 요약문장인지 예측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(Simple Classifier)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3DB73-7873-6040-B3BA-E1E280C8B0E5}"/>
              </a:ext>
            </a:extLst>
          </p:cNvPr>
          <p:cNvSpPr/>
          <p:nvPr/>
        </p:nvSpPr>
        <p:spPr>
          <a:xfrm>
            <a:off x="1259632" y="2974232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실제 값과 비교하여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loss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값 계산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BFC9C5-EEB7-7749-AE9F-C14BD29F5B37}"/>
              </a:ext>
            </a:extLst>
          </p:cNvPr>
          <p:cNvSpPr/>
          <p:nvPr/>
        </p:nvSpPr>
        <p:spPr>
          <a:xfrm>
            <a:off x="1268760" y="3861048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LSTM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 활용하여 한번 더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output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도출한 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실제 레이블과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4DCEA2-027C-CD4B-9515-8B55B8F3592B}"/>
              </a:ext>
            </a:extLst>
          </p:cNvPr>
          <p:cNvSpPr/>
          <p:nvPr/>
        </p:nvSpPr>
        <p:spPr>
          <a:xfrm>
            <a:off x="539552" y="4746630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Inter-sentence Transformer</a:t>
            </a:r>
            <a:r>
              <a:rPr kumimoji="1" lang="ko-KR" altLang="en-US" sz="16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적용하여 예측 </a:t>
            </a:r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label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 도출한 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실제 레이블과 비교 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EBA6C7C-DDEC-D640-9111-0CE8E7A0E5A4}"/>
              </a:ext>
            </a:extLst>
          </p:cNvPr>
          <p:cNvSpPr/>
          <p:nvPr/>
        </p:nvSpPr>
        <p:spPr>
          <a:xfrm>
            <a:off x="4521861" y="2578788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7E125BF8-EF74-1B49-BB33-9599F473CFDD}"/>
              </a:ext>
            </a:extLst>
          </p:cNvPr>
          <p:cNvSpPr/>
          <p:nvPr/>
        </p:nvSpPr>
        <p:spPr>
          <a:xfrm>
            <a:off x="4535996" y="3527576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4025D97A-502A-904E-82FC-AA580136C8F2}"/>
              </a:ext>
            </a:extLst>
          </p:cNvPr>
          <p:cNvSpPr/>
          <p:nvPr/>
        </p:nvSpPr>
        <p:spPr>
          <a:xfrm>
            <a:off x="4535996" y="4437112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99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11CC34A-E88C-0F4A-AB12-EC5BB3BA9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3326"/>
            <a:ext cx="7225085" cy="358329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A8E17FD-4BA9-6E40-AE50-C350B4EFE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65"/>
          <a:stretch/>
        </p:blipFill>
        <p:spPr>
          <a:xfrm>
            <a:off x="899592" y="5463408"/>
            <a:ext cx="5938007" cy="665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439B20-C623-774C-A900-3E538237D6B4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14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E0BCD7E-ADD9-D94D-90C3-59CACB9B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0" y="2497014"/>
            <a:ext cx="12192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80E3B0-FD0D-ED4F-8C46-31065C72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75" y="2492896"/>
            <a:ext cx="6660232" cy="2415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35750-2558-8F42-9AA7-05DF555B784B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39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8A29A-E011-A646-AC15-CCD0EBBC6A6D}"/>
              </a:ext>
            </a:extLst>
          </p:cNvPr>
          <p:cNvSpPr txBox="1"/>
          <p:nvPr/>
        </p:nvSpPr>
        <p:spPr>
          <a:xfrm>
            <a:off x="539552" y="105273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알고리즘 적용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D58C3D-A599-2942-A38B-8F85067B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93599"/>
            <a:ext cx="5610243" cy="2841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D6714-B947-EE4F-9320-2541CC31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79857"/>
            <a:ext cx="7886700" cy="965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4E2D425C-2A61-D94E-A935-6A88D69D0345}"/>
              </a:ext>
            </a:extLst>
          </p:cNvPr>
          <p:cNvSpPr/>
          <p:nvPr/>
        </p:nvSpPr>
        <p:spPr>
          <a:xfrm>
            <a:off x="827584" y="4591990"/>
            <a:ext cx="252028" cy="333472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37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255561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01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02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03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04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GyeonggiTitle Medium" panose="02020603020101020101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36264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대회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07704" y="36264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63888" y="362644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 요약 모델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363573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 요약 모델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362644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한계점 및 </a:t>
            </a:r>
            <a:r>
              <a:rPr kumimoji="1"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느낀점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한계점 및 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느낀점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49809-028A-DA4D-8AE0-F93C53E13BE9}"/>
              </a:ext>
            </a:extLst>
          </p:cNvPr>
          <p:cNvSpPr/>
          <p:nvPr/>
        </p:nvSpPr>
        <p:spPr>
          <a:xfrm>
            <a:off x="508112" y="1782544"/>
            <a:ext cx="838436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대회가 끝난 후에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모델을 완성했기 때문에 대회에서 요구하는 평가지표를 확인하지 못했고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en-US" altLang="ko-KR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loss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계산할 수 없어서 두 모델의 성능을 비교해보지 못한 것이 아쉬움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모델에 대한 이해도가 매우 높지는 않아서 기존에 나와있는 가이드라인을 따라가는 방향으로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프로젝트를 진행했는데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성능을 높일 수 있는 방안을 생각해볼 수 있을 정도로 실력을 키울 수 있다면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좋을 것 같음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추출된 요약문을 읽어봤을 때 아직은 좀 어색한 부분이 많아서 아직 인간의 역할이 남아 있는 것 같아 다행이라는 생각이 들었음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67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참고자료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49809-028A-DA4D-8AE0-F93C53E13BE9}"/>
              </a:ext>
            </a:extLst>
          </p:cNvPr>
          <p:cNvSpPr/>
          <p:nvPr/>
        </p:nvSpPr>
        <p:spPr>
          <a:xfrm>
            <a:off x="539552" y="1152415"/>
            <a:ext cx="8064896" cy="455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[1]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전재원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황현선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이창기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“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이용한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2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단계 한국어 문서 요약”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한국정보과학회 학술발표논문집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[2] </a:t>
            </a:r>
            <a:r>
              <a:rPr kumimoji="1" lang="en" altLang="ko-KR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이용한 키워드 추출과 핵심 문장 추출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구현과 실험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[3]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황상픔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김도현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“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한국어 기술문서 분석을 위한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기반의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분류모델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”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한국전자거래학회지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[4]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Yang Liu, “Fine-tune BERT for Extractive Summarization”, arxiv:1903.10318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[5]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3"/>
              </a:rPr>
              <a:t>https://hwiyong.tistory.com/392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[6]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4"/>
              </a:rPr>
              <a:t>https://github.com/lovit/textrank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[7]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5"/>
              </a:rPr>
              <a:t>https://www.youtube.com/watch?v=vo3cyr_8eDQ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[8]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6"/>
              </a:rPr>
              <a:t>https://mino-park7.github.io/nlp/2018/12/12/bert-%EB%85%BC%EB%AC%B8%EC%A0%95%EB%A6%AC/?fbclid=IwAR3S-8iLWEVG6FGUVxoYdwQyA-zG0GpOUzVEsFBd0ARFg4eFXqCyGLznu7w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73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대회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326CF-7442-6E47-B843-ADA7E02C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9" y="1098556"/>
            <a:ext cx="6412566" cy="150725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2F2F6C3-CE73-914E-B687-A3346C76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6" y="2748815"/>
            <a:ext cx="7502513" cy="2000670"/>
          </a:xfrm>
          <a:prstGeom prst="rect">
            <a:avLst/>
          </a:prstGeom>
        </p:spPr>
      </p:pic>
      <p:pic>
        <p:nvPicPr>
          <p:cNvPr id="13" name="그림 12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70157F0D-16E4-BF4A-AB40-CE66F7747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263859"/>
            <a:ext cx="7857182" cy="10242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754B0E-5201-5944-B294-131545BF8B13}"/>
              </a:ext>
            </a:extLst>
          </p:cNvPr>
          <p:cNvSpPr/>
          <p:nvPr/>
        </p:nvSpPr>
        <p:spPr>
          <a:xfrm>
            <a:off x="2087724" y="2884294"/>
            <a:ext cx="792088" cy="72008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3145E3-948E-A44C-8A8D-FC99F7B3ECF2}"/>
              </a:ext>
            </a:extLst>
          </p:cNvPr>
          <p:cNvSpPr/>
          <p:nvPr/>
        </p:nvSpPr>
        <p:spPr>
          <a:xfrm>
            <a:off x="529938" y="5085051"/>
            <a:ext cx="1377765" cy="116392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FF939-32EC-4042-AC4E-81A2549BD82B}"/>
              </a:ext>
            </a:extLst>
          </p:cNvPr>
          <p:cNvSpPr txBox="1"/>
          <p:nvPr/>
        </p:nvSpPr>
        <p:spPr>
          <a:xfrm>
            <a:off x="444662" y="4917268"/>
            <a:ext cx="36724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‘</a:t>
            </a: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article_original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’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칼럼의 원문 예시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B3CD06-8AC6-E64D-9778-443C4C55499B}"/>
              </a:ext>
            </a:extLst>
          </p:cNvPr>
          <p:cNvCxnSpPr/>
          <p:nvPr/>
        </p:nvCxnSpPr>
        <p:spPr>
          <a:xfrm flipH="1">
            <a:off x="1511659" y="3140968"/>
            <a:ext cx="792088" cy="1776300"/>
          </a:xfrm>
          <a:prstGeom prst="straightConnector1">
            <a:avLst/>
          </a:prstGeom>
          <a:ln w="34925" cmpd="sng">
            <a:solidFill>
              <a:srgbClr val="FFFF00">
                <a:alpha val="6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media 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분포 확인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7990863-9EFE-4248-9648-75A7935F2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4" y="2060848"/>
            <a:ext cx="3673326" cy="3047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C3E9C9-E5BD-8741-87FF-9341229A0976}"/>
              </a:ext>
            </a:extLst>
          </p:cNvPr>
          <p:cNvSpPr txBox="1"/>
          <p:nvPr/>
        </p:nvSpPr>
        <p:spPr>
          <a:xfrm>
            <a:off x="4860032" y="3002674"/>
            <a:ext cx="3672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총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11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개의 미디어로 구성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가장 수가 적은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‘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광양신문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’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도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899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개로 적지 않아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미디어 별로 요약문 특성이 다르다면 좋은 정보가 될 수 있음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27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원문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-US" altLang="ko-KR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article_original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분석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044022-D12D-A644-BF53-6738FD50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09248"/>
            <a:ext cx="3863558" cy="271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48B1D3-2618-DA4F-B791-3F8FFE1A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5" y="2009248"/>
            <a:ext cx="3754960" cy="271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70D3F6-4634-4546-B742-EBC71F6055EB}"/>
              </a:ext>
            </a:extLst>
          </p:cNvPr>
          <p:cNvSpPr txBox="1"/>
          <p:nvPr/>
        </p:nvSpPr>
        <p:spPr>
          <a:xfrm>
            <a:off x="893111" y="1786048"/>
            <a:ext cx="8702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69818-902D-2648-851B-900E7A842B89}"/>
              </a:ext>
            </a:extLst>
          </p:cNvPr>
          <p:cNvSpPr txBox="1"/>
          <p:nvPr/>
        </p:nvSpPr>
        <p:spPr>
          <a:xfrm>
            <a:off x="4932042" y="1755527"/>
            <a:ext cx="791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단어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66D89-F359-784C-9AF1-791B3CE2A24C}"/>
              </a:ext>
            </a:extLst>
          </p:cNvPr>
          <p:cNvSpPr txBox="1"/>
          <p:nvPr/>
        </p:nvSpPr>
        <p:spPr>
          <a:xfrm>
            <a:off x="687620" y="5000225"/>
            <a:ext cx="7124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원문은 평균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13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 및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214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 정도의 단어로 구성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기존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summary task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 많이 쓰는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CNN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이나 </a:t>
            </a:r>
            <a:r>
              <a:rPr kumimoji="1" lang="en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DailyMail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같은 데이터와 비교했을 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상당히 길이가 적은 편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EFE040D-AAB8-7944-9390-5D459EEE7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06" y="2540867"/>
            <a:ext cx="1573730" cy="117615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48C493-720A-074B-AC0F-BCE79E3A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"/>
          <a:stretch/>
        </p:blipFill>
        <p:spPr>
          <a:xfrm>
            <a:off x="6660232" y="2502406"/>
            <a:ext cx="1480727" cy="11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4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추출 요약 정답 값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746EB-02B9-C44B-A57E-EE22F9D1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8" y="2031998"/>
            <a:ext cx="3484522" cy="3352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5372C-3914-5A4B-B631-7D4771551E5B}"/>
              </a:ext>
            </a:extLst>
          </p:cNvPr>
          <p:cNvSpPr txBox="1"/>
          <p:nvPr/>
        </p:nvSpPr>
        <p:spPr>
          <a:xfrm>
            <a:off x="4225467" y="3085087"/>
            <a:ext cx="4320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 요약 문장으로 뽑힌 문장들의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인덱스 분포 확인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66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추출 요약 정답 값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A53EE-56CC-6D4B-BB5D-E5C8C2F5E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1" y="2304107"/>
            <a:ext cx="4063139" cy="260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44D818-43FF-1A4C-BE97-9E47A64079FC}"/>
              </a:ext>
            </a:extLst>
          </p:cNvPr>
          <p:cNvSpPr txBox="1"/>
          <p:nvPr/>
        </p:nvSpPr>
        <p:spPr>
          <a:xfrm>
            <a:off x="4572000" y="2805752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데이터 별로 문장의 개수가 다르기 때문에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인덱스를 전체 문장 개수로 나눈 값의 분포 확인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데이터가 뉴스라는 점을 함께 고려해볼 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글의 앞문장일수록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 summary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포함될 확률이 높을 수 밖에 없다고 결론 지음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29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3D4903-F818-DC43-B9EA-92843D23B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0" r="1"/>
          <a:stretch/>
        </p:blipFill>
        <p:spPr>
          <a:xfrm>
            <a:off x="4920965" y="1189793"/>
            <a:ext cx="3744416" cy="5244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C44B32-6CB6-304B-92E9-1F71B28DC5CB}"/>
              </a:ext>
            </a:extLst>
          </p:cNvPr>
          <p:cNvSpPr txBox="1"/>
          <p:nvPr/>
        </p:nvSpPr>
        <p:spPr>
          <a:xfrm>
            <a:off x="539552" y="3481059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 요약 문장으로 뽑힌 문장들과 뽑히지 않은 문장들의 키워드를 비교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986FB-EEEF-074A-85F8-C5165CE24CB2}"/>
              </a:ext>
            </a:extLst>
          </p:cNvPr>
          <p:cNvSpPr txBox="1"/>
          <p:nvPr/>
        </p:nvSpPr>
        <p:spPr>
          <a:xfrm>
            <a:off x="539552" y="27809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(4)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키워드 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bi-gram 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분포</a:t>
            </a:r>
          </a:p>
        </p:txBody>
      </p:sp>
    </p:spTree>
    <p:extLst>
      <p:ext uri="{BB962C8B-B14F-4D97-AF65-F5344CB8AC3E}">
        <p14:creationId xmlns:p14="http://schemas.microsoft.com/office/powerpoint/2010/main" val="231752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09E1F-C162-0341-BED0-B838E857BB2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A09306-ABBF-5145-835B-3DF385C4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37821"/>
            <a:ext cx="43434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4213AF-B712-6145-BE7C-8B482DC0373C}"/>
              </a:ext>
            </a:extLst>
          </p:cNvPr>
          <p:cNvSpPr txBox="1"/>
          <p:nvPr/>
        </p:nvSpPr>
        <p:spPr>
          <a:xfrm>
            <a:off x="611560" y="1905506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구글의 검색엔진 알고리즘으로 유명한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PageRank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알고리즘을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자연어처리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분야에 응용한 알고리즘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PageRank</a:t>
            </a:r>
          </a:p>
          <a:p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다른 페이지들로부터 가장 많은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유입링크를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지니는 페이지가 가장 중요한 페이지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중요한 페이지로부터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유입링크를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받는 페이지 역시 중요한 페이지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91580-7031-FD4A-A257-FA1C215C8442}"/>
              </a:ext>
            </a:extLst>
          </p:cNvPr>
          <p:cNvSpPr txBox="1"/>
          <p:nvPr/>
        </p:nvSpPr>
        <p:spPr>
          <a:xfrm>
            <a:off x="5418305" y="3721656"/>
            <a:ext cx="30108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PR(u):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타겟 노드의 중요성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v: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링크된 노드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𝑁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𝑣: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각 마디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v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링크 개수   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FF7E5-5092-724D-8DB4-E8B99AFADC31}"/>
              </a:ext>
            </a:extLst>
          </p:cNvPr>
          <p:cNvSpPr txBox="1"/>
          <p:nvPr/>
        </p:nvSpPr>
        <p:spPr>
          <a:xfrm>
            <a:off x="539552" y="4668416"/>
            <a:ext cx="8064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node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 아닌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word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사용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8F9B7F2-620E-5D42-B4A6-D6B7AB5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73" y="5121400"/>
            <a:ext cx="4152900" cy="1079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C50309-E3EB-8247-BA69-D25B7A695272}"/>
              </a:ext>
            </a:extLst>
          </p:cNvPr>
          <p:cNvSpPr txBox="1"/>
          <p:nvPr/>
        </p:nvSpPr>
        <p:spPr>
          <a:xfrm>
            <a:off x="1483643" y="552828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 간 유사도</a:t>
            </a:r>
            <a:endParaRPr kumimoji="1" lang="en-US" altLang="ko-KR" sz="16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7BDDF4AA-7DF0-544E-99EE-A48CF18D0894}"/>
              </a:ext>
            </a:extLst>
          </p:cNvPr>
          <p:cNvSpPr/>
          <p:nvPr/>
        </p:nvSpPr>
        <p:spPr>
          <a:xfrm>
            <a:off x="3042441" y="5635254"/>
            <a:ext cx="568077" cy="15957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83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1550</Words>
  <Application>Microsoft Macintosh PowerPoint</Application>
  <PresentationFormat>화면 슬라이드 쇼(4:3)</PresentationFormat>
  <Paragraphs>222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맑은 고딕</vt:lpstr>
      <vt:lpstr>GyeonggiTitle Medium</vt:lpstr>
      <vt:lpstr>GyeonggiBatang</vt:lpstr>
      <vt:lpstr>시스템 서체 일반체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정영주</cp:lastModifiedBy>
  <cp:revision>44</cp:revision>
  <dcterms:created xsi:type="dcterms:W3CDTF">2016-11-03T20:47:04Z</dcterms:created>
  <dcterms:modified xsi:type="dcterms:W3CDTF">2021-01-23T16:46:53Z</dcterms:modified>
</cp:coreProperties>
</file>